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4" r:id="rId12"/>
    <p:sldId id="266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29" autoAdjust="0"/>
    <p:restoredTop sz="94635"/>
  </p:normalViewPr>
  <p:slideViewPr>
    <p:cSldViewPr snapToGrid="0">
      <p:cViewPr varScale="1">
        <p:scale>
          <a:sx n="110" d="100"/>
          <a:sy n="110" d="100"/>
        </p:scale>
        <p:origin x="5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3.jpg>
</file>

<file path=ppt/media/image3.png>
</file>

<file path=ppt/media/image31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6000" dirty="0"/>
              <a:t>«Витиеватая струя\0»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Докладчик петров </a:t>
            </a:r>
            <a:r>
              <a:rPr lang="ru-RU" dirty="0" err="1"/>
              <a:t>иван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9652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9538" y="285143"/>
            <a:ext cx="9905998" cy="895957"/>
          </a:xfrm>
        </p:spPr>
        <p:txBody>
          <a:bodyPr/>
          <a:lstStyle/>
          <a:p>
            <a:r>
              <a:rPr lang="ru-RU" dirty="0"/>
              <a:t>итог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9538" y="1744662"/>
            <a:ext cx="3687763" cy="1408113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Допущение: «</a:t>
            </a:r>
            <a:r>
              <a:rPr lang="ru-RU" dirty="0" err="1"/>
              <a:t>гантелька</a:t>
            </a:r>
            <a:r>
              <a:rPr lang="ru-RU" dirty="0"/>
              <a:t>» уменьшается без изменения формы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142037" y="1683442"/>
                <a:ext cx="4421188" cy="13670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𝑐𝑜𝑛𝑠𝑡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⇒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𝑐𝑜𝑛𝑠𝑡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2037" y="1683442"/>
                <a:ext cx="4421188" cy="136704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066925" y="3552825"/>
                <a:ext cx="7791450" cy="106913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𝑅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𝜋𝜎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den>
                      </m:f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𝜋𝜎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</m:den>
                          </m:f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𝑅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6925" y="3552825"/>
                <a:ext cx="7791450" cy="106913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798093" y="5229184"/>
                <a:ext cx="4983958" cy="102239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a:rPr lang="ru-RU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𝐶𝑜𝑛𝑠𝑡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sSup>
                            <m:sSupPr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den>
                      </m:f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8093" y="5229184"/>
                <a:ext cx="4983958" cy="10223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5321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351818"/>
            <a:ext cx="9905998" cy="743557"/>
          </a:xfrm>
        </p:spPr>
        <p:txBody>
          <a:bodyPr/>
          <a:lstStyle/>
          <a:p>
            <a:r>
              <a:rPr lang="ru-RU" dirty="0"/>
              <a:t>Экспериментальная установка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27712" y="1899480"/>
            <a:ext cx="5340615" cy="40054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85625" y="1899479"/>
            <a:ext cx="5340617" cy="40054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0755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19757"/>
          </a:xfrm>
        </p:spPr>
        <p:txBody>
          <a:bodyPr/>
          <a:lstStyle/>
          <a:p>
            <a:r>
              <a:rPr lang="ru-RU" dirty="0"/>
              <a:t>Подсчет коэффициента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2049462"/>
                <a:ext cx="3792537" cy="3541714"/>
              </a:xfrm>
            </p:spPr>
            <p:txBody>
              <a:bodyPr/>
              <a:lstStyle/>
              <a:p>
                <a:r>
                  <a:rPr lang="ru-RU" dirty="0"/>
                  <a:t>Данные:</a:t>
                </a:r>
              </a:p>
              <a:p>
                <a14:m>
                  <m:oMath xmlns:m="http://schemas.openxmlformats.org/officeDocument/2006/math">
                    <m:r>
                      <a:rPr lang="ru-R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20с</m:t>
                        </m:r>
                      </m:e>
                    </m:d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=72∗</m:t>
                    </m:r>
                    <m:sSup>
                      <m:sSupPr>
                        <m:ctrlP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−3</m:t>
                        </m:r>
                      </m:sup>
                    </m:sSup>
                    <m:f>
                      <m:fPr>
                        <m:ctrlP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Н</m:t>
                        </m:r>
                      </m:num>
                      <m:den>
                        <m: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м</m:t>
                        </m:r>
                      </m:den>
                    </m:f>
                  </m:oMath>
                </a14:m>
                <a:endParaRPr lang="ru-RU" b="0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b="0" i="1" smtClean="0">
                        <a:latin typeface="Cambria Math" panose="02040503050406030204" pitchFamily="18" charset="0"/>
                      </a:rPr>
                      <m:t>2,5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ru-RU" b="0" i="1" smtClean="0">
                        <a:latin typeface="Cambria Math" panose="02040503050406030204" pitchFamily="18" charset="0"/>
                      </a:rPr>
                      <m:t>м</m:t>
                    </m:r>
                  </m:oMath>
                </a14:m>
                <a:endParaRPr lang="ru-RU" b="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=2,4</m:t>
                    </m:r>
                    <m:r>
                      <a:rPr lang="ru-RU" b="0" i="1" smtClean="0">
                        <a:latin typeface="Cambria Math" panose="02040503050406030204" pitchFamily="18" charset="0"/>
                      </a:rPr>
                      <m:t>м/с</m:t>
                    </m:r>
                  </m:oMath>
                </a14:m>
                <a:endParaRPr lang="ru-RU" b="0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2049462"/>
                <a:ext cx="3792537" cy="3541714"/>
              </a:xfrm>
              <a:blipFill>
                <a:blip r:embed="rId2"/>
                <a:stretch>
                  <a:fillRect l="-3215" t="-223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210299" y="2025019"/>
                <a:ext cx="4600576" cy="1795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3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ru-RU" sz="3600" b="0" i="1" smtClean="0">
                              <a:latin typeface="Cambria Math" panose="02040503050406030204" pitchFamily="18" charset="0"/>
                            </a:rPr>
                            <m:t>эксп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3600" b="0" i="1" smtClean="0">
                              <a:latin typeface="Cambria Math" panose="02040503050406030204" pitchFamily="18" charset="0"/>
                            </a:rPr>
                            <m:t>2см</m:t>
                          </m:r>
                        </m:num>
                        <m:den>
                          <m:r>
                            <a:rPr lang="ru-RU" sz="3600" b="0" i="1" smtClean="0">
                              <a:latin typeface="Cambria Math" panose="02040503050406030204" pitchFamily="18" charset="0"/>
                            </a:rPr>
                            <m:t>0,5см</m:t>
                          </m:r>
                        </m:den>
                      </m:f>
                      <m:r>
                        <a:rPr lang="ru-RU" sz="3600" b="0" i="1" smtClean="0">
                          <a:latin typeface="Cambria Math" panose="02040503050406030204" pitchFamily="18" charset="0"/>
                        </a:rPr>
                        <m:t>=4</m:t>
                      </m:r>
                    </m:oMath>
                  </m:oMathPara>
                </a14:m>
                <a:endParaRPr lang="en-US" sz="36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3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ru-RU" sz="3600" b="0" i="1" smtClean="0">
                              <a:latin typeface="Cambria Math" panose="02040503050406030204" pitchFamily="18" charset="0"/>
                            </a:rPr>
                            <m:t>теор</m:t>
                          </m:r>
                        </m:sub>
                      </m:sSub>
                      <m:r>
                        <a:rPr lang="en-US" sz="3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7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0299" y="2025019"/>
                <a:ext cx="4600576" cy="17953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2232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304193"/>
            <a:ext cx="9905998" cy="1478570"/>
          </a:xfrm>
        </p:spPr>
        <p:txBody>
          <a:bodyPr/>
          <a:lstStyle/>
          <a:p>
            <a:r>
              <a:rPr lang="ru-RU" dirty="0"/>
              <a:t>Изменение поверхностного натяжение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2236787" y="5221287"/>
                <a:ext cx="7888287" cy="152241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dirty="0"/>
                  <a:t>Без мыла: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=4 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                                </m:t>
                    </m:r>
                  </m:oMath>
                </a14:m>
                <a:r>
                  <a:rPr lang="ru-RU" dirty="0"/>
                  <a:t>С мылом: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=6 </m:t>
                    </m:r>
                  </m:oMath>
                </a14:m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36787" y="5221287"/>
                <a:ext cx="7888287" cy="1522413"/>
              </a:xfrm>
              <a:blipFill>
                <a:blip r:embed="rId2"/>
                <a:stretch>
                  <a:fillRect l="-1236" t="-40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645444"/>
            <a:ext cx="4562475" cy="34218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00" y="1645444"/>
            <a:ext cx="4562474" cy="34218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Стрелка вправо 3"/>
          <p:cNvSpPr/>
          <p:nvPr/>
        </p:nvSpPr>
        <p:spPr>
          <a:xfrm rot="5633075">
            <a:off x="3211835" y="2739442"/>
            <a:ext cx="1288473" cy="2244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 вправо 7"/>
          <p:cNvSpPr/>
          <p:nvPr/>
        </p:nvSpPr>
        <p:spPr>
          <a:xfrm rot="5633075">
            <a:off x="3926377" y="2937163"/>
            <a:ext cx="1288473" cy="2244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трелка вправо 8"/>
          <p:cNvSpPr/>
          <p:nvPr/>
        </p:nvSpPr>
        <p:spPr>
          <a:xfrm rot="6982642">
            <a:off x="8910268" y="3002277"/>
            <a:ext cx="1288473" cy="1665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трелка вправо 9"/>
          <p:cNvSpPr/>
          <p:nvPr/>
        </p:nvSpPr>
        <p:spPr>
          <a:xfrm rot="6851207">
            <a:off x="8033602" y="2500898"/>
            <a:ext cx="1288473" cy="200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299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46188" y="270449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60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362134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510452"/>
            <a:ext cx="9905998" cy="786333"/>
          </a:xfrm>
        </p:spPr>
        <p:txBody>
          <a:bodyPr/>
          <a:lstStyle/>
          <a:p>
            <a:r>
              <a:rPr lang="ru-RU" dirty="0"/>
              <a:t>Условие задачи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1411287"/>
            <a:ext cx="9905999" cy="3541714"/>
          </a:xfrm>
        </p:spPr>
        <p:txBody>
          <a:bodyPr/>
          <a:lstStyle/>
          <a:p>
            <a:r>
              <a:rPr lang="ru-RU" dirty="0"/>
              <a:t>Образовавшийся при испускании воды через тонкую щель струя может принять форму спирали. Опишите явление и определите отношение шага спирали к ее диаметру  от параметров жидкости, потока и формы входного отверстия.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6797672" y="4119576"/>
                <a:ext cx="5754689" cy="12570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num>
                        <m:den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7672" y="4119576"/>
                <a:ext cx="5754689" cy="12570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52" r="10515" b="13954"/>
          <a:stretch/>
        </p:blipFill>
        <p:spPr>
          <a:xfrm>
            <a:off x="1733549" y="3706323"/>
            <a:ext cx="5476875" cy="25611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5" name="Прямая со стрелкой 14"/>
          <p:cNvCxnSpPr/>
          <p:nvPr/>
        </p:nvCxnSpPr>
        <p:spPr>
          <a:xfrm>
            <a:off x="4543425" y="4562475"/>
            <a:ext cx="981075" cy="30014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000625" y="4101782"/>
            <a:ext cx="41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</a:t>
            </a:r>
            <a:endParaRPr lang="ru-RU" sz="3600" dirty="0"/>
          </a:p>
        </p:txBody>
      </p:sp>
      <p:cxnSp>
        <p:nvCxnSpPr>
          <p:cNvPr id="18" name="Прямая со стрелкой 17"/>
          <p:cNvCxnSpPr/>
          <p:nvPr/>
        </p:nvCxnSpPr>
        <p:spPr>
          <a:xfrm flipH="1">
            <a:off x="4552157" y="4712545"/>
            <a:ext cx="57150" cy="272012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543425" y="4848551"/>
            <a:ext cx="749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2R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645889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24046" y="2472256"/>
            <a:ext cx="9905998" cy="927649"/>
          </a:xfrm>
        </p:spPr>
        <p:txBody>
          <a:bodyPr>
            <a:normAutofit fontScale="90000"/>
          </a:bodyPr>
          <a:lstStyle/>
          <a:p>
            <a:r>
              <a:rPr lang="ru-RU" dirty="0"/>
              <a:t>Воспроизведение</a:t>
            </a:r>
            <a:br>
              <a:rPr lang="en-US" dirty="0"/>
            </a:br>
            <a:r>
              <a:rPr lang="ru-RU" dirty="0"/>
              <a:t>явления</a:t>
            </a:r>
          </a:p>
        </p:txBody>
      </p:sp>
    </p:spTree>
    <p:extLst>
      <p:ext uri="{BB962C8B-B14F-4D97-AF65-F5344CB8AC3E}">
        <p14:creationId xmlns:p14="http://schemas.microsoft.com/office/powerpoint/2010/main" val="739549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03206"/>
          </a:xfrm>
        </p:spPr>
        <p:txBody>
          <a:bodyPr/>
          <a:lstStyle/>
          <a:p>
            <a:r>
              <a:rPr lang="ru-RU" dirty="0"/>
              <a:t>Качественный разбор</a:t>
            </a:r>
          </a:p>
        </p:txBody>
      </p:sp>
      <p:sp>
        <p:nvSpPr>
          <p:cNvPr id="7" name="Овал 6"/>
          <p:cNvSpPr/>
          <p:nvPr/>
        </p:nvSpPr>
        <p:spPr>
          <a:xfrm rot="274269">
            <a:off x="6809477" y="5861671"/>
            <a:ext cx="1712422" cy="42394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 rot="274269">
            <a:off x="6904228" y="3457941"/>
            <a:ext cx="1712422" cy="260049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 rot="274269">
            <a:off x="7030632" y="3209769"/>
            <a:ext cx="1712422" cy="42394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 вниз 11"/>
          <p:cNvSpPr/>
          <p:nvPr/>
        </p:nvSpPr>
        <p:spPr>
          <a:xfrm rot="315816">
            <a:off x="7621385" y="3421744"/>
            <a:ext cx="357447" cy="2227811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/>
          <p:cNvSpPr/>
          <p:nvPr/>
        </p:nvSpPr>
        <p:spPr>
          <a:xfrm rot="21325731" flipH="1">
            <a:off x="3507319" y="4732098"/>
            <a:ext cx="1712422" cy="42394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 rot="21325731" flipH="1">
            <a:off x="3398800" y="2332727"/>
            <a:ext cx="1712422" cy="260049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 rot="21325731" flipH="1">
            <a:off x="3299748" y="2129756"/>
            <a:ext cx="1712422" cy="42394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Стрелка вниз 16"/>
          <p:cNvSpPr/>
          <p:nvPr/>
        </p:nvSpPr>
        <p:spPr>
          <a:xfrm rot="21284184" flipH="1">
            <a:off x="4063969" y="2332076"/>
            <a:ext cx="357447" cy="2227811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3" name="Прямая соединительная линия 22"/>
          <p:cNvCxnSpPr/>
          <p:nvPr/>
        </p:nvCxnSpPr>
        <p:spPr>
          <a:xfrm flipH="1">
            <a:off x="6084627" y="2320377"/>
            <a:ext cx="289" cy="38785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Стрелка влево 25"/>
          <p:cNvSpPr/>
          <p:nvPr/>
        </p:nvSpPr>
        <p:spPr>
          <a:xfrm rot="948873">
            <a:off x="6301071" y="3170954"/>
            <a:ext cx="1637607" cy="15794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Стрелка влево 26"/>
          <p:cNvSpPr/>
          <p:nvPr/>
        </p:nvSpPr>
        <p:spPr>
          <a:xfrm rot="11886380">
            <a:off x="4129387" y="2542298"/>
            <a:ext cx="1637607" cy="15794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/>
          <p:cNvSpPr txBox="1"/>
          <p:nvPr/>
        </p:nvSpPr>
        <p:spPr>
          <a:xfrm>
            <a:off x="6700081" y="2341730"/>
            <a:ext cx="839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F</a:t>
            </a:r>
            <a:endParaRPr lang="ru-RU" sz="3600" dirty="0">
              <a:solidFill>
                <a:schemeClr val="accent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195122" y="1994792"/>
            <a:ext cx="839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F</a:t>
            </a:r>
            <a:endParaRPr lang="ru-RU" sz="3600" dirty="0">
              <a:solidFill>
                <a:schemeClr val="accent1"/>
              </a:solidFill>
            </a:endParaRPr>
          </a:p>
        </p:txBody>
      </p:sp>
      <p:sp>
        <p:nvSpPr>
          <p:cNvPr id="30" name="Стрелка влево 29"/>
          <p:cNvSpPr/>
          <p:nvPr/>
        </p:nvSpPr>
        <p:spPr>
          <a:xfrm rot="19273239">
            <a:off x="6489199" y="3885972"/>
            <a:ext cx="1629271" cy="164149"/>
          </a:xfrm>
          <a:prstGeom prst="lef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Стрелка влево 30"/>
          <p:cNvSpPr/>
          <p:nvPr/>
        </p:nvSpPr>
        <p:spPr>
          <a:xfrm rot="8498803">
            <a:off x="3925029" y="1809501"/>
            <a:ext cx="1629271" cy="164149"/>
          </a:xfrm>
          <a:prstGeom prst="lef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1828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2" y="618518"/>
            <a:ext cx="9905998" cy="711518"/>
          </a:xfrm>
        </p:spPr>
        <p:txBody>
          <a:bodyPr/>
          <a:lstStyle/>
          <a:p>
            <a:r>
              <a:rPr lang="ru-RU" dirty="0"/>
              <a:t>Демонстрация с двумя струями</a:t>
            </a:r>
          </a:p>
        </p:txBody>
      </p:sp>
    </p:spTree>
    <p:extLst>
      <p:ext uri="{BB962C8B-B14F-4D97-AF65-F5344CB8AC3E}">
        <p14:creationId xmlns:p14="http://schemas.microsoft.com/office/powerpoint/2010/main" val="2005495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/>
          <p:cNvSpPr/>
          <p:nvPr/>
        </p:nvSpPr>
        <p:spPr>
          <a:xfrm>
            <a:off x="3358134" y="2781532"/>
            <a:ext cx="3539066" cy="168256"/>
          </a:xfrm>
          <a:custGeom>
            <a:avLst/>
            <a:gdLst>
              <a:gd name="connsiteX0" fmla="*/ 0 w 3539066"/>
              <a:gd name="connsiteY0" fmla="*/ 8467 h 279410"/>
              <a:gd name="connsiteX1" fmla="*/ 1778000 w 3539066"/>
              <a:gd name="connsiteY1" fmla="*/ 279400 h 279410"/>
              <a:gd name="connsiteX2" fmla="*/ 3539066 w 3539066"/>
              <a:gd name="connsiteY2" fmla="*/ 0 h 279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39066" h="279410">
                <a:moveTo>
                  <a:pt x="0" y="8467"/>
                </a:moveTo>
                <a:cubicBezTo>
                  <a:pt x="594078" y="144639"/>
                  <a:pt x="1188156" y="280811"/>
                  <a:pt x="1778000" y="279400"/>
                </a:cubicBezTo>
                <a:cubicBezTo>
                  <a:pt x="2367844" y="277989"/>
                  <a:pt x="2953455" y="138994"/>
                  <a:pt x="353906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 16"/>
          <p:cNvSpPr/>
          <p:nvPr/>
        </p:nvSpPr>
        <p:spPr>
          <a:xfrm flipV="1">
            <a:off x="3333467" y="3014751"/>
            <a:ext cx="3539066" cy="103293"/>
          </a:xfrm>
          <a:custGeom>
            <a:avLst/>
            <a:gdLst>
              <a:gd name="connsiteX0" fmla="*/ 0 w 3539066"/>
              <a:gd name="connsiteY0" fmla="*/ 8467 h 279410"/>
              <a:gd name="connsiteX1" fmla="*/ 1778000 w 3539066"/>
              <a:gd name="connsiteY1" fmla="*/ 279400 h 279410"/>
              <a:gd name="connsiteX2" fmla="*/ 3539066 w 3539066"/>
              <a:gd name="connsiteY2" fmla="*/ 0 h 279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39066" h="279410">
                <a:moveTo>
                  <a:pt x="0" y="8467"/>
                </a:moveTo>
                <a:cubicBezTo>
                  <a:pt x="594078" y="144639"/>
                  <a:pt x="1188156" y="280811"/>
                  <a:pt x="1778000" y="279400"/>
                </a:cubicBezTo>
                <a:cubicBezTo>
                  <a:pt x="2367844" y="277989"/>
                  <a:pt x="2953455" y="138994"/>
                  <a:pt x="353906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08603" y="109516"/>
            <a:ext cx="9905998" cy="927649"/>
          </a:xfrm>
        </p:spPr>
        <p:txBody>
          <a:bodyPr>
            <a:normAutofit fontScale="90000"/>
          </a:bodyPr>
          <a:lstStyle/>
          <a:p>
            <a:r>
              <a:rPr lang="ru-RU" dirty="0"/>
              <a:t>Теоретическая модель: вращение цилиндров</a:t>
            </a:r>
          </a:p>
        </p:txBody>
      </p:sp>
      <p:sp>
        <p:nvSpPr>
          <p:cNvPr id="4" name="Овал 3"/>
          <p:cNvSpPr/>
          <p:nvPr/>
        </p:nvSpPr>
        <p:spPr>
          <a:xfrm flipH="1">
            <a:off x="1967309" y="2758440"/>
            <a:ext cx="1712422" cy="42394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1967309" y="2149455"/>
            <a:ext cx="1712422" cy="82095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/>
          <p:cNvSpPr/>
          <p:nvPr/>
        </p:nvSpPr>
        <p:spPr>
          <a:xfrm flipH="1">
            <a:off x="1967309" y="1937480"/>
            <a:ext cx="1712422" cy="42394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 flipH="1">
            <a:off x="6600269" y="2758440"/>
            <a:ext cx="1712422" cy="42394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 flipH="1">
            <a:off x="6600269" y="2149455"/>
            <a:ext cx="1712422" cy="82095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 flipH="1">
            <a:off x="6600269" y="1937480"/>
            <a:ext cx="1712422" cy="42394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олилиния 13"/>
          <p:cNvSpPr/>
          <p:nvPr/>
        </p:nvSpPr>
        <p:spPr>
          <a:xfrm>
            <a:off x="3395134" y="1981199"/>
            <a:ext cx="3539066" cy="168256"/>
          </a:xfrm>
          <a:custGeom>
            <a:avLst/>
            <a:gdLst>
              <a:gd name="connsiteX0" fmla="*/ 0 w 3539066"/>
              <a:gd name="connsiteY0" fmla="*/ 8467 h 279410"/>
              <a:gd name="connsiteX1" fmla="*/ 1778000 w 3539066"/>
              <a:gd name="connsiteY1" fmla="*/ 279400 h 279410"/>
              <a:gd name="connsiteX2" fmla="*/ 3539066 w 3539066"/>
              <a:gd name="connsiteY2" fmla="*/ 0 h 279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39066" h="279410">
                <a:moveTo>
                  <a:pt x="0" y="8467"/>
                </a:moveTo>
                <a:cubicBezTo>
                  <a:pt x="594078" y="144639"/>
                  <a:pt x="1188156" y="280811"/>
                  <a:pt x="1778000" y="279400"/>
                </a:cubicBezTo>
                <a:cubicBezTo>
                  <a:pt x="2367844" y="277989"/>
                  <a:pt x="2953455" y="138994"/>
                  <a:pt x="353906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олилиния 14"/>
          <p:cNvSpPr/>
          <p:nvPr/>
        </p:nvSpPr>
        <p:spPr>
          <a:xfrm flipV="1">
            <a:off x="3370467" y="2214418"/>
            <a:ext cx="3539066" cy="103293"/>
          </a:xfrm>
          <a:custGeom>
            <a:avLst/>
            <a:gdLst>
              <a:gd name="connsiteX0" fmla="*/ 0 w 3539066"/>
              <a:gd name="connsiteY0" fmla="*/ 8467 h 279410"/>
              <a:gd name="connsiteX1" fmla="*/ 1778000 w 3539066"/>
              <a:gd name="connsiteY1" fmla="*/ 279400 h 279410"/>
              <a:gd name="connsiteX2" fmla="*/ 3539066 w 3539066"/>
              <a:gd name="connsiteY2" fmla="*/ 0 h 279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39066" h="279410">
                <a:moveTo>
                  <a:pt x="0" y="8467"/>
                </a:moveTo>
                <a:cubicBezTo>
                  <a:pt x="594078" y="144639"/>
                  <a:pt x="1188156" y="280811"/>
                  <a:pt x="1778000" y="279400"/>
                </a:cubicBezTo>
                <a:cubicBezTo>
                  <a:pt x="2367844" y="277989"/>
                  <a:pt x="2953455" y="138994"/>
                  <a:pt x="353906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1" name="Прямая со стрелкой 20"/>
          <p:cNvCxnSpPr/>
          <p:nvPr/>
        </p:nvCxnSpPr>
        <p:spPr>
          <a:xfrm>
            <a:off x="1520825" y="2559934"/>
            <a:ext cx="7967133" cy="81665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/>
          <p:nvPr/>
        </p:nvCxnSpPr>
        <p:spPr>
          <a:xfrm flipH="1">
            <a:off x="7456479" y="788956"/>
            <a:ext cx="1" cy="2985022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683510" y="3331799"/>
            <a:ext cx="1175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Z</a:t>
            </a:r>
            <a:endParaRPr lang="ru-RU" sz="3600" dirty="0"/>
          </a:p>
        </p:txBody>
      </p:sp>
      <p:sp>
        <p:nvSpPr>
          <p:cNvPr id="25" name="TextBox 24"/>
          <p:cNvSpPr txBox="1"/>
          <p:nvPr/>
        </p:nvSpPr>
        <p:spPr>
          <a:xfrm>
            <a:off x="6239667" y="1030847"/>
            <a:ext cx="1175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</a:t>
            </a:r>
            <a:endParaRPr lang="ru-RU" sz="3600" dirty="0"/>
          </a:p>
        </p:txBody>
      </p:sp>
      <p:sp>
        <p:nvSpPr>
          <p:cNvPr id="30" name="Стрелка вправо 29"/>
          <p:cNvSpPr/>
          <p:nvPr/>
        </p:nvSpPr>
        <p:spPr>
          <a:xfrm>
            <a:off x="5383457" y="1595445"/>
            <a:ext cx="1989932" cy="81734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TextBox 30"/>
          <p:cNvSpPr txBox="1"/>
          <p:nvPr/>
        </p:nvSpPr>
        <p:spPr>
          <a:xfrm>
            <a:off x="9808531" y="2147668"/>
            <a:ext cx="1175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  <a:endParaRPr lang="ru-RU" sz="3600" dirty="0"/>
          </a:p>
        </p:txBody>
      </p:sp>
      <p:sp>
        <p:nvSpPr>
          <p:cNvPr id="32" name="Стрелка вправо 31"/>
          <p:cNvSpPr/>
          <p:nvPr/>
        </p:nvSpPr>
        <p:spPr>
          <a:xfrm>
            <a:off x="7456479" y="1884750"/>
            <a:ext cx="856211" cy="96449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TextBox 32"/>
          <p:cNvSpPr txBox="1"/>
          <p:nvPr/>
        </p:nvSpPr>
        <p:spPr>
          <a:xfrm>
            <a:off x="7683511" y="1201818"/>
            <a:ext cx="1175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</a:t>
            </a:r>
            <a:endParaRPr lang="ru-RU" sz="3600" dirty="0"/>
          </a:p>
        </p:txBody>
      </p:sp>
      <p:sp>
        <p:nvSpPr>
          <p:cNvPr id="34" name="Стрелка вправо 33"/>
          <p:cNvSpPr/>
          <p:nvPr/>
        </p:nvSpPr>
        <p:spPr>
          <a:xfrm rot="10800000">
            <a:off x="5405048" y="2538374"/>
            <a:ext cx="2069869" cy="13300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35" name="TextBox 34"/>
          <p:cNvSpPr txBox="1"/>
          <p:nvPr/>
        </p:nvSpPr>
        <p:spPr>
          <a:xfrm>
            <a:off x="5371126" y="2036170"/>
            <a:ext cx="890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</a:t>
            </a:r>
            <a:r>
              <a:rPr lang="ru-RU" sz="2800" dirty="0" err="1"/>
              <a:t>пов</a:t>
            </a:r>
            <a:endParaRPr lang="ru-RU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2315956" y="4170628"/>
                <a:ext cx="231093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ru-RU" sz="2800" b="0" i="1" smtClean="0">
                              <a:latin typeface="Cambria Math" panose="02040503050406030204" pitchFamily="18" charset="0"/>
                            </a:rPr>
                            <m:t>пов</m:t>
                          </m:r>
                        </m:sub>
                      </m:sSub>
                      <m:r>
                        <a:rPr lang="ru-R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𝑚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5956" y="4170628"/>
                <a:ext cx="2310938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2315956" y="4806264"/>
                <a:ext cx="231093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ru-R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𝜌𝜋</m:t>
                      </m:r>
                      <m:sSup>
                        <m:sSupPr>
                          <m:ctrlPr>
                            <a:rPr lang="ru-R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𝑑h</m:t>
                      </m:r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5956" y="4806264"/>
                <a:ext cx="2310938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/>
              <p:cNvSpPr txBox="1"/>
              <p:nvPr/>
            </p:nvSpPr>
            <p:spPr>
              <a:xfrm>
                <a:off x="2404846" y="5484822"/>
                <a:ext cx="29328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ru-RU" sz="2800" b="0" i="1" smtClean="0">
                              <a:latin typeface="Cambria Math" panose="02040503050406030204" pitchFamily="18" charset="0"/>
                            </a:rPr>
                            <m:t>пов</m:t>
                          </m:r>
                        </m:sub>
                      </m:sSub>
                      <m:r>
                        <a:rPr lang="ru-R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𝑑h</m:t>
                      </m:r>
                      <m:func>
                        <m:func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4846" y="5484822"/>
                <a:ext cx="2932854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Левая фигурная скобка 38"/>
          <p:cNvSpPr/>
          <p:nvPr/>
        </p:nvSpPr>
        <p:spPr>
          <a:xfrm>
            <a:off x="1806559" y="4202943"/>
            <a:ext cx="235564" cy="1974273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Стрелка вправо 40"/>
          <p:cNvSpPr/>
          <p:nvPr/>
        </p:nvSpPr>
        <p:spPr>
          <a:xfrm rot="5400000">
            <a:off x="3940106" y="2538513"/>
            <a:ext cx="2419966" cy="50964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4916757" y="3331799"/>
                <a:ext cx="117526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</m:oMath>
                  </m:oMathPara>
                </a14:m>
                <a:endParaRPr lang="ru-RU" sz="3600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6757" y="3331799"/>
                <a:ext cx="1175267" cy="6463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/>
              <p:cNvSpPr txBox="1"/>
              <p:nvPr/>
            </p:nvSpPr>
            <p:spPr>
              <a:xfrm>
                <a:off x="9365385" y="3765738"/>
                <a:ext cx="103077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3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53" name="TextBox 5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65385" y="3765738"/>
                <a:ext cx="1030779" cy="64633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Дуга 53"/>
          <p:cNvSpPr/>
          <p:nvPr/>
        </p:nvSpPr>
        <p:spPr>
          <a:xfrm rot="11556693">
            <a:off x="9727013" y="4099527"/>
            <a:ext cx="615178" cy="665420"/>
          </a:xfrm>
          <a:prstGeom prst="arc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Овал 42"/>
          <p:cNvSpPr/>
          <p:nvPr/>
        </p:nvSpPr>
        <p:spPr>
          <a:xfrm rot="5400000">
            <a:off x="9912561" y="4370871"/>
            <a:ext cx="1302040" cy="130204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Полилиния 45"/>
          <p:cNvSpPr/>
          <p:nvPr/>
        </p:nvSpPr>
        <p:spPr>
          <a:xfrm rot="5400000">
            <a:off x="9021246" y="3749478"/>
            <a:ext cx="402728" cy="1910360"/>
          </a:xfrm>
          <a:custGeom>
            <a:avLst/>
            <a:gdLst>
              <a:gd name="connsiteX0" fmla="*/ 0 w 402728"/>
              <a:gd name="connsiteY0" fmla="*/ 0 h 1910360"/>
              <a:gd name="connsiteX1" fmla="*/ 299258 w 402728"/>
              <a:gd name="connsiteY1" fmla="*/ 523702 h 1910360"/>
              <a:gd name="connsiteX2" fmla="*/ 390698 w 402728"/>
              <a:gd name="connsiteY2" fmla="*/ 1753986 h 1910360"/>
              <a:gd name="connsiteX3" fmla="*/ 399011 w 402728"/>
              <a:gd name="connsiteY3" fmla="*/ 1853738 h 1910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2728" h="1910360">
                <a:moveTo>
                  <a:pt x="0" y="0"/>
                </a:moveTo>
                <a:cubicBezTo>
                  <a:pt x="117071" y="115685"/>
                  <a:pt x="234142" y="231371"/>
                  <a:pt x="299258" y="523702"/>
                </a:cubicBezTo>
                <a:cubicBezTo>
                  <a:pt x="364374" y="816033"/>
                  <a:pt x="374073" y="1532313"/>
                  <a:pt x="390698" y="1753986"/>
                </a:cubicBezTo>
                <a:cubicBezTo>
                  <a:pt x="407324" y="1975659"/>
                  <a:pt x="403167" y="1914698"/>
                  <a:pt x="399011" y="1853738"/>
                </a:cubicBezTo>
              </a:path>
            </a:pathLst>
          </a:custGeom>
          <a:noFill/>
          <a:ln w="539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Полилиния 46"/>
          <p:cNvSpPr/>
          <p:nvPr/>
        </p:nvSpPr>
        <p:spPr>
          <a:xfrm rot="5400000" flipH="1">
            <a:off x="9021246" y="4426039"/>
            <a:ext cx="402728" cy="1910360"/>
          </a:xfrm>
          <a:custGeom>
            <a:avLst/>
            <a:gdLst>
              <a:gd name="connsiteX0" fmla="*/ 0 w 402728"/>
              <a:gd name="connsiteY0" fmla="*/ 0 h 1910360"/>
              <a:gd name="connsiteX1" fmla="*/ 299258 w 402728"/>
              <a:gd name="connsiteY1" fmla="*/ 523702 h 1910360"/>
              <a:gd name="connsiteX2" fmla="*/ 390698 w 402728"/>
              <a:gd name="connsiteY2" fmla="*/ 1753986 h 1910360"/>
              <a:gd name="connsiteX3" fmla="*/ 399011 w 402728"/>
              <a:gd name="connsiteY3" fmla="*/ 1853738 h 1910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2728" h="1910360">
                <a:moveTo>
                  <a:pt x="0" y="0"/>
                </a:moveTo>
                <a:cubicBezTo>
                  <a:pt x="117071" y="115685"/>
                  <a:pt x="234142" y="231371"/>
                  <a:pt x="299258" y="523702"/>
                </a:cubicBezTo>
                <a:cubicBezTo>
                  <a:pt x="364374" y="816033"/>
                  <a:pt x="374073" y="1532313"/>
                  <a:pt x="390698" y="1753986"/>
                </a:cubicBezTo>
                <a:cubicBezTo>
                  <a:pt x="407324" y="1975659"/>
                  <a:pt x="403167" y="1914698"/>
                  <a:pt x="399011" y="1853738"/>
                </a:cubicBezTo>
              </a:path>
            </a:pathLst>
          </a:custGeom>
          <a:noFill/>
          <a:ln w="539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9" name="Прямая соединительная линия 48"/>
          <p:cNvCxnSpPr/>
          <p:nvPr/>
        </p:nvCxnSpPr>
        <p:spPr>
          <a:xfrm rot="5400000">
            <a:off x="8628590" y="4232587"/>
            <a:ext cx="1551929" cy="1828497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единительная линия 50"/>
          <p:cNvCxnSpPr/>
          <p:nvPr/>
        </p:nvCxnSpPr>
        <p:spPr>
          <a:xfrm rot="5400000" flipH="1">
            <a:off x="9286198" y="3248077"/>
            <a:ext cx="33020" cy="2212568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Стрелка вправо 54"/>
          <p:cNvSpPr/>
          <p:nvPr/>
        </p:nvSpPr>
        <p:spPr>
          <a:xfrm rot="2646735" flipH="1">
            <a:off x="9268794" y="5162741"/>
            <a:ext cx="1040885" cy="58751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56" name="Стрелка вправо 55"/>
          <p:cNvSpPr/>
          <p:nvPr/>
        </p:nvSpPr>
        <p:spPr>
          <a:xfrm rot="19247161" flipH="1">
            <a:off x="9185022" y="4858048"/>
            <a:ext cx="1208430" cy="45719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894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300290" y="242519"/>
            <a:ext cx="9905998" cy="927649"/>
          </a:xfrm>
        </p:spPr>
        <p:txBody>
          <a:bodyPr>
            <a:normAutofit fontScale="90000"/>
          </a:bodyPr>
          <a:lstStyle/>
          <a:p>
            <a:r>
              <a:rPr lang="ru-RU" dirty="0"/>
              <a:t>Теоретическая модель: ускорение элемента струи</a:t>
            </a:r>
          </a:p>
        </p:txBody>
      </p:sp>
      <p:sp>
        <p:nvSpPr>
          <p:cNvPr id="5" name="Овал 4"/>
          <p:cNvSpPr/>
          <p:nvPr/>
        </p:nvSpPr>
        <p:spPr>
          <a:xfrm flipH="1">
            <a:off x="1751178" y="3332018"/>
            <a:ext cx="1712422" cy="42394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 flipH="1">
            <a:off x="1751178" y="2723032"/>
            <a:ext cx="1712422" cy="82095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 flipH="1">
            <a:off x="1751178" y="2511058"/>
            <a:ext cx="1712422" cy="42394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 стрелкой 7"/>
          <p:cNvCxnSpPr/>
          <p:nvPr/>
        </p:nvCxnSpPr>
        <p:spPr>
          <a:xfrm flipH="1">
            <a:off x="2607388" y="1919487"/>
            <a:ext cx="1" cy="2985022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803939" y="4007072"/>
            <a:ext cx="1175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Z</a:t>
            </a:r>
            <a:endParaRPr lang="ru-RU" sz="3600" dirty="0"/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1404852" y="2723032"/>
            <a:ext cx="8312" cy="8652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75481" y="2806961"/>
            <a:ext cx="1175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dh</a:t>
            </a:r>
            <a:endParaRPr lang="ru-RU"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5192158" y="2806961"/>
                <a:ext cx="3145505" cy="8244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ru-R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2158" y="2806961"/>
                <a:ext cx="3145505" cy="82445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5494188" y="1584083"/>
                <a:ext cx="3145505" cy="1029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𝑑𝑃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𝑑h</m:t>
                          </m:r>
                        </m:den>
                      </m:f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94188" y="1584083"/>
                <a:ext cx="3145505" cy="102983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5890211" y="4355413"/>
                <a:ext cx="3145505" cy="102983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𝑑𝑟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𝑑𝑧</m:t>
                          </m:r>
                        </m:den>
                      </m:f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0211" y="4355413"/>
                <a:ext cx="3145505" cy="102983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2525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Дуга 14"/>
          <p:cNvSpPr/>
          <p:nvPr/>
        </p:nvSpPr>
        <p:spPr>
          <a:xfrm rot="8204064">
            <a:off x="-38657" y="-3074924"/>
            <a:ext cx="6887017" cy="6958148"/>
          </a:xfrm>
          <a:prstGeom prst="arc">
            <a:avLst/>
          </a:prstGeom>
          <a:ln w="476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141413" y="294668"/>
            <a:ext cx="9905998" cy="1134082"/>
          </a:xfrm>
        </p:spPr>
        <p:txBody>
          <a:bodyPr>
            <a:normAutofit/>
          </a:bodyPr>
          <a:lstStyle/>
          <a:p>
            <a:r>
              <a:rPr lang="ru-RU" dirty="0"/>
              <a:t>Теоретическая модель: давление внутри перемычки</a:t>
            </a: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 flipV="1">
            <a:off x="4286250" y="3373283"/>
            <a:ext cx="952500" cy="4014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Стрелка влево 13"/>
          <p:cNvSpPr/>
          <p:nvPr/>
        </p:nvSpPr>
        <p:spPr>
          <a:xfrm rot="8476434">
            <a:off x="5054990" y="2833222"/>
            <a:ext cx="1496531" cy="14066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лево 17"/>
          <p:cNvSpPr/>
          <p:nvPr/>
        </p:nvSpPr>
        <p:spPr>
          <a:xfrm rot="10414303" flipH="1">
            <a:off x="2767875" y="3767026"/>
            <a:ext cx="1521869" cy="15395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2801067" y="4150863"/>
                <a:ext cx="136207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ru-RU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</m:t>
                      </m:r>
                      <m:r>
                        <a:rPr lang="ru-R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1067" y="4150863"/>
                <a:ext cx="1362075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6165749" y="2503759"/>
                <a:ext cx="136207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</m:t>
                      </m:r>
                      <m:r>
                        <a:rPr lang="ru-R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5749" y="2503759"/>
                <a:ext cx="1362075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Дуга 20"/>
          <p:cNvSpPr/>
          <p:nvPr/>
        </p:nvSpPr>
        <p:spPr>
          <a:xfrm>
            <a:off x="5618740" y="2839992"/>
            <a:ext cx="475672" cy="52322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Дуга 21"/>
          <p:cNvSpPr/>
          <p:nvPr/>
        </p:nvSpPr>
        <p:spPr>
          <a:xfrm rot="13116691">
            <a:off x="3018278" y="3773545"/>
            <a:ext cx="475672" cy="52322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/>
          <p:cNvSpPr txBox="1"/>
          <p:nvPr/>
        </p:nvSpPr>
        <p:spPr>
          <a:xfrm>
            <a:off x="3547243" y="2796147"/>
            <a:ext cx="1691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dS</a:t>
            </a:r>
            <a:r>
              <a:rPr lang="en-US" sz="2400" dirty="0"/>
              <a:t> = dh*dx</a:t>
            </a:r>
            <a:endParaRPr lang="ru-RU" sz="2400" dirty="0"/>
          </a:p>
        </p:txBody>
      </p:sp>
      <p:sp>
        <p:nvSpPr>
          <p:cNvPr id="24" name="TextBox 23"/>
          <p:cNvSpPr txBox="1"/>
          <p:nvPr/>
        </p:nvSpPr>
        <p:spPr>
          <a:xfrm>
            <a:off x="6151410" y="1869634"/>
            <a:ext cx="1279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</a:t>
            </a:r>
            <a:r>
              <a:rPr lang="ru-RU" sz="2800" dirty="0" err="1"/>
              <a:t>пов</a:t>
            </a:r>
            <a:r>
              <a:rPr lang="en-US" sz="2800" dirty="0"/>
              <a:t>1</a:t>
            </a:r>
            <a:endParaRPr lang="ru-RU" sz="2800" dirty="0"/>
          </a:p>
        </p:txBody>
      </p:sp>
      <p:sp>
        <p:nvSpPr>
          <p:cNvPr id="25" name="TextBox 24"/>
          <p:cNvSpPr txBox="1"/>
          <p:nvPr/>
        </p:nvSpPr>
        <p:spPr>
          <a:xfrm>
            <a:off x="1471166" y="3682329"/>
            <a:ext cx="1279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</a:t>
            </a:r>
            <a:r>
              <a:rPr lang="ru-RU" sz="2800" dirty="0" err="1"/>
              <a:t>пов</a:t>
            </a:r>
            <a:r>
              <a:rPr lang="en-US" sz="2800" dirty="0"/>
              <a:t>2</a:t>
            </a:r>
            <a:endParaRPr lang="ru-RU" sz="2800" dirty="0"/>
          </a:p>
        </p:txBody>
      </p:sp>
      <p:sp>
        <p:nvSpPr>
          <p:cNvPr id="26" name="Стрелка влево 25"/>
          <p:cNvSpPr/>
          <p:nvPr/>
        </p:nvSpPr>
        <p:spPr>
          <a:xfrm rot="14793227">
            <a:off x="4302829" y="4269250"/>
            <a:ext cx="1751256" cy="237582"/>
          </a:xfrm>
          <a:prstGeom prst="lef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5512734" y="4437271"/>
                <a:ext cx="136207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ru-RU" sz="2800" b="0" i="1" smtClean="0">
                              <a:latin typeface="Cambria Math" panose="02040503050406030204" pitchFamily="18" charset="0"/>
                            </a:rPr>
                            <m:t>изб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𝑑𝑠</m:t>
                      </m:r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2734" y="4437271"/>
                <a:ext cx="1362075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8211947" y="3501414"/>
                <a:ext cx="2617978" cy="1014317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20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sSub>
                            <m:sSubPr>
                              <m:ctrlPr>
                                <a:rPr lang="ru-RU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ru-RU" sz="3200" i="1">
                                  <a:latin typeface="Cambria Math" panose="02040503050406030204" pitchFamily="18" charset="0"/>
                                </a:rPr>
                                <m:t>изб</m:t>
                              </m:r>
                            </m:sub>
                          </m:sSub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11947" y="3501414"/>
                <a:ext cx="2617978" cy="101431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2900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285143"/>
            <a:ext cx="9905998" cy="1478570"/>
          </a:xfrm>
        </p:spPr>
        <p:txBody>
          <a:bodyPr/>
          <a:lstStyle/>
          <a:p>
            <a:r>
              <a:rPr lang="ru-RU" dirty="0"/>
              <a:t>Оценка времени поворота спирали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028824" y="1990725"/>
                <a:ext cx="5495926" cy="9103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𝑑𝑧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𝑔𝑡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𝑐𝑜𝑛𝑠𝑡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𝑔𝑡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8824" y="1990725"/>
                <a:ext cx="5495926" cy="91037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5625096" y="3348886"/>
                <a:ext cx="3145505" cy="9103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𝑑𝑧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ru-R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ru-RU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ru-RU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ru-RU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5096" y="3348886"/>
                <a:ext cx="3145505" cy="9103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2143797" y="3480908"/>
            <a:ext cx="2868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 </a:t>
            </a:r>
            <a:r>
              <a:rPr lang="ru-RU" dirty="0"/>
              <a:t>неразрывность жидкостного цилиндра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879846" y="5279588"/>
                <a:ext cx="4816229" cy="7172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𝑐𝑜𝑛𝑠𝑡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9846" y="5279588"/>
                <a:ext cx="4816229" cy="71724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7524750" y="5376602"/>
                <a:ext cx="2882654" cy="52322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=0,08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𝑠𝑒𝑐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4750" y="5376602"/>
                <a:ext cx="2882654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42388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243</TotalTime>
  <Words>268</Words>
  <Application>Microsoft Macintosh PowerPoint</Application>
  <PresentationFormat>Широкоэкранный</PresentationFormat>
  <Paragraphs>63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Cambria Math</vt:lpstr>
      <vt:lpstr>Tw Cen MT</vt:lpstr>
      <vt:lpstr>Контур</vt:lpstr>
      <vt:lpstr>«Витиеватая струя\0»</vt:lpstr>
      <vt:lpstr>Условие задачи</vt:lpstr>
      <vt:lpstr>Воспроизведение явления</vt:lpstr>
      <vt:lpstr>Качественный разбор</vt:lpstr>
      <vt:lpstr>Демонстрация с двумя струями</vt:lpstr>
      <vt:lpstr>Теоретическая модель: вращение цилиндров</vt:lpstr>
      <vt:lpstr>Теоретическая модель: ускорение элемента струи</vt:lpstr>
      <vt:lpstr>Теоретическая модель: давление внутри перемычки</vt:lpstr>
      <vt:lpstr>Оценка времени поворота спирали</vt:lpstr>
      <vt:lpstr>итог</vt:lpstr>
      <vt:lpstr>Экспериментальная установка</vt:lpstr>
      <vt:lpstr>Подсчет коэффициента</vt:lpstr>
      <vt:lpstr>Изменение поверхностного натяжение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Федор Чупраков</dc:creator>
  <cp:lastModifiedBy>Microsoft Office User</cp:lastModifiedBy>
  <cp:revision>28</cp:revision>
  <dcterms:created xsi:type="dcterms:W3CDTF">2017-09-17T07:54:34Z</dcterms:created>
  <dcterms:modified xsi:type="dcterms:W3CDTF">2019-01-21T13:49:30Z</dcterms:modified>
</cp:coreProperties>
</file>

<file path=docProps/thumbnail.jpeg>
</file>